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8" r:id="rId3"/>
    <p:sldId id="289" r:id="rId4"/>
    <p:sldId id="290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59" r:id="rId24"/>
    <p:sldId id="260" r:id="rId25"/>
    <p:sldId id="261" r:id="rId26"/>
    <p:sldId id="262" r:id="rId27"/>
    <p:sldId id="263" r:id="rId28"/>
    <p:sldId id="264" r:id="rId29"/>
    <p:sldId id="296" r:id="rId30"/>
    <p:sldId id="265" r:id="rId31"/>
    <p:sldId id="295" r:id="rId32"/>
    <p:sldId id="297" r:id="rId33"/>
    <p:sldId id="294" r:id="rId34"/>
    <p:sldId id="293" r:id="rId35"/>
    <p:sldId id="291" r:id="rId36"/>
    <p:sldId id="292" r:id="rId37"/>
    <p:sldId id="266" r:id="rId38"/>
    <p:sldId id="267" r:id="rId39"/>
    <p:sldId id="268" r:id="rId40"/>
    <p:sldId id="269" r:id="rId41"/>
    <p:sldId id="2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7B18F-F01A-41B9-B74A-78AB523621A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1F641-B947-4FF5-B748-58BD77A4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5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Learning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10/25/2017 12:04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35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26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2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5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7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20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8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5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5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2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4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13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5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8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4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6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4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7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9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6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4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36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85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12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25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28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7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9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9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F641-B947-4FF5-B748-58BD77A47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0E9C-7DF2-4EA0-88DA-B3DE8B11D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53730-72BB-4F70-BC06-C00799966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4F49F-99A5-4A76-A03E-154BF5FD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48F31-EFE2-46F4-B9E7-C68227BE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EACD-F2C3-46E8-83D0-B79CF8F0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9ABE-0F43-4AA1-B142-C4C89313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FF5A4-DBBE-4BB7-8FED-6F63FA3BB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3C895-6B10-4556-8063-781E6B58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10E3-995B-47B3-BEDD-C0A90C73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31402-F712-4AFC-B7A5-58FC380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BE48E-9DBC-4D40-981F-A41AFE14D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FFEC2-85D7-41FD-8850-C5C8012BA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914A-52E5-41E5-89AF-2A4A82AD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83AF-71EA-4F9B-ACCF-8CEDC915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AEF2-8A3B-4385-B965-429B9929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04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580764"/>
            <a:ext cx="12192003" cy="2854810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5152" y="1820176"/>
            <a:ext cx="11653523" cy="11859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47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47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3219" y="3356980"/>
            <a:ext cx="9994611" cy="77856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29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85518" y="47950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69240" y="1983762"/>
            <a:ext cx="7320802" cy="175629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294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294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86920" y="3894821"/>
            <a:ext cx="9994611" cy="7242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37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37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3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1"/>
            <a:ext cx="8135864" cy="6857999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3345" y="440493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216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007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2970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/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935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8647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BA00-A29D-425C-8F00-D634DE6C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871A-AC42-4434-B1EF-66B7DD3A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A7497-6145-462C-93BC-A4D0AFA8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56FFF-0B3C-43F7-B91D-9F339587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D1A57-6178-409E-B8D1-82785980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83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071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595824" y="0"/>
            <a:ext cx="1596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05667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40652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88905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659216" y="-2659216"/>
            <a:ext cx="6873565" cy="1219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19960"/>
            <a:ext cx="7769015" cy="301808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263539"/>
            <a:ext cx="702199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779691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61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14096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50353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4468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52CE-4ECC-42DB-AAEE-5514247C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0C1C8-2C1B-4015-A532-99BACBBFD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CD8A3-1C75-4088-B0EC-0C7A2997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8515C-A7E6-4207-B1BD-798CA4CA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C34A1-0E69-4D77-9CF5-177234B2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37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8039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0552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7399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604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976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3951989"/>
            <a:ext cx="12192000" cy="8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953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7579-054C-4972-968B-0111E2D5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32607-4F26-4FC3-9CB3-847FE8353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179D1-230B-41AF-A20C-982A0A52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07D95-C3A7-4EA0-8577-4723713C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A1BB0-A415-4B33-A667-36097F27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C4799-E6FF-48D5-A069-43F9552C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8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6A3D-E4E2-4894-95BA-30FAD579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CDA40-E81A-4493-8FC5-97243F9D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3A24E-7602-4AE2-AFA9-C21EFA427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6E7C0-8290-4F82-8526-9D5323758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E6DB2-2F2C-47C0-9EEA-73B9909F0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1B784-BFCF-4F15-872E-3BF83BAA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6B483-BDE5-40D6-BBF0-A7C8061F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A30D1-D42F-4D45-BDB4-D3656DC6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3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80EF-A40D-4D7F-8468-B6588FA1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BD93F-1232-4777-91BF-54EFCE16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6583-6F00-487D-A036-1264C526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78A9D-47F8-40BA-BBE2-03F8DAC0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BCA4C-6B65-4B95-BE9A-AF9C6A29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A06C6-18CD-4A94-9234-D006FD63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14134-33F7-4A8E-AAAC-598A58B3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1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E8A9-494D-4A3B-ABF9-FB6E3412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3764-156D-4DCF-BD9D-2EB349F2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B3F82-7D72-4AB1-96B5-3689B6C0C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A5977-D3AA-41B2-903E-734946AF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97D92-893A-4E5F-AA39-6ADA0171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9C56A-301F-4D90-9C59-B342F9D9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DA4A-6A28-4A73-8454-385CA1C4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B5C3A-9C3B-4CF2-BCC0-87A58FFEA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27348-5001-477C-B657-6A3A7A66A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54DA-5A8F-4AEF-B7F0-C93DBA81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32B55-0D2E-4037-B887-6B91B6FE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ECFAC-9F5C-44F9-BB81-100FDA8A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63A47-679E-4738-BAD9-86FA5B87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7D4DC-245A-4C59-A6B4-4B6E0342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D35F8-0D4B-4219-8FD8-0BB4462F0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F944-BE55-4F44-9C1C-0115C4EC111D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2DD2C-050E-4432-8D1E-36E6B920B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E0A09-BE1E-4075-BB0B-9D6356AC4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C2BCA-106F-4E0E-A4FF-074BB2A8F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09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-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will3/NY-AZML-Meetup/blob/CNTK/RNNLSTM1026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k.ai/pythondocs/layerref.html#recurrenc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github.com/jimwill3/NY-AZML-Meetup/blob/CNTK/RNNLSTM1026.ipynb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deep-learning-for-predictive-maintenanc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CNTK/blob/master/Tutorials/CNTK_106A_LSTM_Timeseries_with_Simulated_Data.ipynb" TargetMode="External"/><Relationship Id="rId4" Type="http://schemas.openxmlformats.org/officeDocument/2006/relationships/hyperlink" Target="http://aka.ms/dsv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424515" y="4154616"/>
            <a:ext cx="7845997" cy="143102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98" baseline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Introduction </a:t>
            </a:r>
            <a:r>
              <a:rPr lang="en-US" sz="4800" dirty="0">
                <a:latin typeface="Segoe UI Light"/>
              </a:rPr>
              <a:t>RNN+LSTM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With CNTK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2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Sources and References at end of deck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br>
              <a:rPr kumimoji="0" lang="en-US" sz="313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4800" b="0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25" y="491636"/>
            <a:ext cx="9859116" cy="776448"/>
          </a:xfrm>
        </p:spPr>
        <p:txBody>
          <a:bodyPr/>
          <a:lstStyle/>
          <a:p>
            <a:r>
              <a:rPr lang="en-US" sz="5400" dirty="0"/>
              <a:t>Deep Learning with CNTK</a:t>
            </a:r>
            <a:br>
              <a:rPr lang="en-US" dirty="0"/>
            </a:br>
            <a:r>
              <a:rPr lang="en-US" sz="4000" dirty="0"/>
              <a:t>Azure Machine Learning Meetup</a:t>
            </a:r>
            <a:br>
              <a:rPr lang="en-US" sz="4000" dirty="0"/>
            </a:br>
            <a:r>
              <a:rPr lang="en-US" sz="4000" dirty="0"/>
              <a:t>Oct 26,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8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9B0F-4E35-419C-91A5-BBB0F645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33567"/>
            <a:ext cx="11655840" cy="89966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DBB1-69C9-43FB-A6EE-BF8A2239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69" y="1189176"/>
            <a:ext cx="9144470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92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1014-B185-4D69-B56C-F4219642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63" y="34330"/>
            <a:ext cx="11655840" cy="899665"/>
          </a:xfrm>
        </p:spPr>
        <p:txBody>
          <a:bodyPr/>
          <a:lstStyle/>
          <a:p>
            <a:r>
              <a:rPr lang="en-US" sz="3200" dirty="0"/>
              <a:t>CNTK originally meant Computational Network </a:t>
            </a:r>
            <a:r>
              <a:rPr lang="en-US" sz="3200" dirty="0" err="1"/>
              <a:t>ToolKit</a:t>
            </a:r>
            <a:r>
              <a:rPr lang="en-US" sz="3200" dirty="0"/>
              <a:t> (now it is called the Cognitive Toolkit)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612D6-096A-4439-B5D9-5BE4FEB4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3" y="1189176"/>
            <a:ext cx="906826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17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6AB2-B496-4DD4-BB17-12992CB7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56334-0847-414A-9E3F-59B3F807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26" y="1189176"/>
            <a:ext cx="9093667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283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3F39-D9AC-4F74-B176-E35F9C40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B95BE-FE59-4C08-9D51-78B2E62C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51" y="1189176"/>
            <a:ext cx="9119069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032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9A41-838B-431E-A3C2-969E04CC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04147-30E2-4994-86CE-A2361828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27" y="1246240"/>
            <a:ext cx="9068266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04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D2E6-2F10-4D2F-A234-7002A41E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97A07-A47A-48BF-8517-A8D02C17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26" y="1215859"/>
            <a:ext cx="9093667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885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3F69-6C2C-46F2-91A8-C4642AF4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7E4B0-B863-40DD-ADC6-2383A742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25" y="1127214"/>
            <a:ext cx="9144470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339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FED3-9A1E-47F1-BB4C-2E4AE322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FFC82-DE6F-45A0-B81E-01331432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75" y="1241366"/>
            <a:ext cx="9131769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549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7E36-CE1C-4210-983D-81F164C7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32093-DCB0-4B05-96A5-C6971A8E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6" y="1268981"/>
            <a:ext cx="9080967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1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3B12-39D9-48A7-A0FF-78F655A9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2A6BB-21F2-4122-9DEB-4A651943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82" y="1241366"/>
            <a:ext cx="9017463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238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B26D5-42AF-44F3-B3B0-45461B55A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532" y="841847"/>
            <a:ext cx="11653523" cy="6166240"/>
          </a:xfrm>
        </p:spPr>
        <p:txBody>
          <a:bodyPr/>
          <a:lstStyle/>
          <a:p>
            <a:r>
              <a:rPr lang="en-US" sz="3200" dirty="0"/>
              <a:t>CNTK 2.2 is released</a:t>
            </a:r>
          </a:p>
          <a:p>
            <a:pPr lvl="1"/>
            <a:r>
              <a:rPr lang="en-US" sz="1800" dirty="0"/>
              <a:t>More C# and java support. More samples. Some API updates.</a:t>
            </a:r>
          </a:p>
          <a:p>
            <a:pPr lvl="1"/>
            <a:r>
              <a:rPr lang="en-US" sz="1800" dirty="0"/>
              <a:t>“R” binding is available: </a:t>
            </a:r>
            <a:r>
              <a:rPr lang="en-US" sz="1800" dirty="0">
                <a:hlinkClick r:id="rId3"/>
              </a:rPr>
              <a:t>https://github.com/Microsoft/CNTK-R</a:t>
            </a:r>
            <a:r>
              <a:rPr lang="en-US" sz="1800" dirty="0"/>
              <a:t> </a:t>
            </a:r>
          </a:p>
          <a:p>
            <a:r>
              <a:rPr lang="en-US" sz="3600" dirty="0"/>
              <a:t>Gluon developer announcement with Amazon (</a:t>
            </a:r>
            <a:r>
              <a:rPr lang="en-US" sz="3600" dirty="0" err="1"/>
              <a:t>MXNet</a:t>
            </a:r>
            <a:r>
              <a:rPr lang="en-US" sz="3600" dirty="0"/>
              <a:t> and CNTK developer productivity)</a:t>
            </a:r>
          </a:p>
          <a:p>
            <a:r>
              <a:rPr lang="en-US" sz="1800" dirty="0"/>
              <a:t>Gluon makes it easy for developers to learn, define, debug and then iterate or maintain deep neural networks, allowing developers to build and train their networks quickly.</a:t>
            </a:r>
          </a:p>
          <a:p>
            <a:r>
              <a:rPr lang="en-US" sz="1800" b="1" dirty="0"/>
              <a:t>Symbolic and imperative programming.</a:t>
            </a:r>
          </a:p>
          <a:p>
            <a:r>
              <a:rPr lang="en-US" sz="1800" dirty="0"/>
              <a:t>Supports sophisticated techniques like dynamic graphs and flexible structures. Support for both symbolic and imperative programming is not found in other toolkits.</a:t>
            </a:r>
          </a:p>
          <a:p>
            <a:r>
              <a:rPr lang="en-US" sz="1800" b="1" dirty="0"/>
              <a:t>Define complex models. </a:t>
            </a:r>
            <a:r>
              <a:rPr lang="en-US" sz="1800" dirty="0"/>
              <a:t>Gluon comes with a rich, built-in layers library that significantly simplifies the task of defining complex model architectures through reuse of the pre-built building blocks from the library.</a:t>
            </a:r>
          </a:p>
          <a:p>
            <a:r>
              <a:rPr lang="en-US" sz="1800" b="1" dirty="0"/>
              <a:t>Execution efficiency.</a:t>
            </a:r>
            <a:r>
              <a:rPr lang="en-US" sz="1800" dirty="0"/>
              <a:t> Gluon has native support for loops and ragged tensors (batching variable length sequences) which translates into unparalleled execution efficiency for RNN and LSTM models.</a:t>
            </a:r>
          </a:p>
          <a:p>
            <a:r>
              <a:rPr lang="en-US" sz="1800" b="1" dirty="0"/>
              <a:t>Advanced scheduling. </a:t>
            </a:r>
            <a:r>
              <a:rPr lang="en-US" sz="1800" dirty="0"/>
              <a:t>While scheduling on a single GPU is easy, doing so on multiple GPUs is far more complex. Through its </a:t>
            </a:r>
            <a:r>
              <a:rPr lang="en-US" sz="1800" dirty="0" err="1"/>
              <a:t>MXNet</a:t>
            </a:r>
            <a:r>
              <a:rPr lang="en-US" sz="1800" dirty="0"/>
              <a:t> or Cognitive Toolkit backends, Gluon offers automatic distribution for both symbolic and imperative mode.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E0661-E12F-4ED8-BB29-E772FC99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22" y="1"/>
            <a:ext cx="11655840" cy="574158"/>
          </a:xfrm>
        </p:spPr>
        <p:txBody>
          <a:bodyPr/>
          <a:lstStyle/>
          <a:p>
            <a:r>
              <a:rPr lang="en-US" dirty="0"/>
              <a:t>Some updates</a:t>
            </a:r>
          </a:p>
        </p:txBody>
      </p:sp>
    </p:spTree>
    <p:extLst>
      <p:ext uri="{BB962C8B-B14F-4D97-AF65-F5344CB8AC3E}">
        <p14:creationId xmlns:p14="http://schemas.microsoft.com/office/powerpoint/2010/main" val="30335635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A3A2-619D-44E9-99A6-02782DAE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7B0B5-31DB-4F7F-907D-009D3F4B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26" y="1189176"/>
            <a:ext cx="9093667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07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DE6A-3FC7-46D0-BCC0-59711CA0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72EB9-D86C-4716-96C7-D323B480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9" y="1189176"/>
            <a:ext cx="9119069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24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6B3C4-A9D0-4405-B99A-EB89F2D7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71900" cy="6502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133C1-CF42-4A80-95F3-AD87E06F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0F6E5-8792-4F00-AD83-3564B164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3" y="63327"/>
            <a:ext cx="11557594" cy="6731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79E51-ADA4-4647-8EFC-C0C10A3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B3AF9-64C5-45F9-B647-E23497BC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8" y="683040"/>
            <a:ext cx="11760804" cy="5626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D41824-691D-4A7A-820A-BCC8D875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98" y="1"/>
            <a:ext cx="11655840" cy="5316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57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4C57-D3B5-4B8F-B026-039BE777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653F2-01E5-4910-A25E-79551C8E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2" y="247486"/>
            <a:ext cx="1159569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809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3B66-0134-44B1-AB6D-E05593B3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97040-C526-4D3F-99DB-0FD9AF28E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8" y="470794"/>
            <a:ext cx="11227377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3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3ED3-3E46-4BE7-ACC3-ACAF7F6F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155FB-C53F-4B3B-AE24-1C505F6F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289511"/>
            <a:ext cx="11316282" cy="5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238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70E42-0CF9-4BBA-83B7-73DA1D818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93794"/>
          </a:xfrm>
        </p:spPr>
        <p:txBody>
          <a:bodyPr/>
          <a:lstStyle/>
          <a:p>
            <a:r>
              <a:rPr lang="en-US" sz="3600" dirty="0"/>
              <a:t>LSTM transforms its memory in a very precise way: by using </a:t>
            </a:r>
            <a:r>
              <a:rPr lang="en-US" sz="3600" i="1" dirty="0"/>
              <a:t>specific learning mechanisms</a:t>
            </a:r>
            <a:r>
              <a:rPr lang="en-US" sz="3600" dirty="0"/>
              <a:t> for which pieces of information to remember, which to update, and which to pay attention to. </a:t>
            </a:r>
          </a:p>
          <a:p>
            <a:r>
              <a:rPr lang="en-US" sz="3600" dirty="0"/>
              <a:t>This helps it keep track of information over longer periods of time.</a:t>
            </a:r>
          </a:p>
          <a:p>
            <a:r>
              <a:rPr lang="en-US" sz="3600" dirty="0"/>
              <a:t>An LSTM is a specific neural network within the larger RNN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257C3-965B-47BB-AB3C-59C44C9A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we need is an LSTM (long short term memory)</a:t>
            </a:r>
          </a:p>
        </p:txBody>
      </p:sp>
    </p:spTree>
    <p:extLst>
      <p:ext uri="{BB962C8B-B14F-4D97-AF65-F5344CB8AC3E}">
        <p14:creationId xmlns:p14="http://schemas.microsoft.com/office/powerpoint/2010/main" val="35225781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3565-DE0C-4911-842A-D9CB9986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FF154-A963-416E-BCE6-8F9FC174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" y="126830"/>
            <a:ext cx="12027518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3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D8EA4-1418-4834-B2AB-81085D21F4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442930"/>
          </a:xfrm>
        </p:spPr>
        <p:txBody>
          <a:bodyPr/>
          <a:lstStyle/>
          <a:p>
            <a:r>
              <a:rPr lang="en-US" dirty="0"/>
              <a:t>Intro to RNN and LSTM with CNTK</a:t>
            </a:r>
          </a:p>
          <a:p>
            <a:r>
              <a:rPr lang="en-US"/>
              <a:t>Files at: </a:t>
            </a:r>
            <a:r>
              <a:rPr lang="en-US" sz="4000">
                <a:hlinkClick r:id="rId3"/>
              </a:rPr>
              <a:t>https://github.com/jimwill3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meetup will be Nov 30</a:t>
            </a:r>
          </a:p>
          <a:p>
            <a:pPr lvl="1"/>
            <a:r>
              <a:rPr lang="en-US" dirty="0"/>
              <a:t>Targeting – overview/demo of the recent preview release of Azure Machine Learning Workbench (this is not Azure ML 2.0!!).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0AD30-0DCF-4C3C-857C-94B3BF58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evening</a:t>
            </a:r>
          </a:p>
        </p:txBody>
      </p:sp>
    </p:spTree>
    <p:extLst>
      <p:ext uri="{BB962C8B-B14F-4D97-AF65-F5344CB8AC3E}">
        <p14:creationId xmlns:p14="http://schemas.microsoft.com/office/powerpoint/2010/main" val="13302189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57521-9EAC-4214-8508-91DF394EC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065455"/>
          </a:xfrm>
        </p:spPr>
        <p:txBody>
          <a:bodyPr/>
          <a:lstStyle/>
          <a:p>
            <a:r>
              <a:rPr lang="en-US" sz="2400" i="1" dirty="0"/>
              <a:t>forgetting/remembering</a:t>
            </a:r>
            <a:r>
              <a:rPr lang="en-US" sz="2400" dirty="0"/>
              <a:t> mechanism: when new inputs come in, it needs to know what data to keep or throw away.</a:t>
            </a:r>
          </a:p>
          <a:p>
            <a:r>
              <a:rPr lang="en-US" sz="2400" b="1" dirty="0"/>
              <a:t>saving mechanism.</a:t>
            </a:r>
            <a:r>
              <a:rPr lang="en-US" sz="2400" dirty="0"/>
              <a:t> When the model sees a new image, it needs to learn whether any information about the image is worth using and saving</a:t>
            </a:r>
          </a:p>
          <a:p>
            <a:r>
              <a:rPr lang="en-US" sz="2400" dirty="0"/>
              <a:t>new a input comes in, the model first forgets any long-term information it decides it no longer needs.</a:t>
            </a:r>
          </a:p>
          <a:p>
            <a:r>
              <a:rPr lang="en-US" sz="2400" b="1" dirty="0"/>
              <a:t>Focusing long-term memory into working memory.</a:t>
            </a:r>
            <a:r>
              <a:rPr lang="en-US" sz="2400" dirty="0"/>
              <a:t> Finally, the model needs to learn which parts of its long-term memory are immediately useful.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64DEE-5856-409E-B6A5-5F8627A0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0"/>
            <a:ext cx="11655840" cy="899665"/>
          </a:xfrm>
        </p:spPr>
        <p:txBody>
          <a:bodyPr/>
          <a:lstStyle/>
          <a:p>
            <a:r>
              <a:rPr lang="en-US" dirty="0"/>
              <a:t>Theory behind prior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CB3D4-1CF7-45EE-B6DD-DD00BF5D917C}"/>
              </a:ext>
            </a:extLst>
          </p:cNvPr>
          <p:cNvSpPr txBox="1"/>
          <p:nvPr/>
        </p:nvSpPr>
        <p:spPr>
          <a:xfrm>
            <a:off x="219680" y="5961321"/>
            <a:ext cx="11752639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https://www.topbots.com/exploring-lstm-tutorial-part-1-recurrent-neural-network-deep-learning/</a:t>
            </a:r>
            <a:endParaRPr lang="en-US" sz="2400" dirty="0">
              <a:solidFill>
                <a:schemeClr val="accent6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605613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862D9-EE30-427C-B2E0-C55857FE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Logical                          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16642-2A8D-4F3A-8EFA-D16AB009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67" y="1109985"/>
            <a:ext cx="8678955" cy="517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40133-0347-43FF-BBDF-BDD75B5BCAD9}"/>
              </a:ext>
            </a:extLst>
          </p:cNvPr>
          <p:cNvSpPr txBox="1"/>
          <p:nvPr/>
        </p:nvSpPr>
        <p:spPr>
          <a:xfrm>
            <a:off x="914887" y="5805378"/>
            <a:ext cx="933538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https://www.topbots.com/exploring-lstm-tutorial-part-1-recurrent-neural-network-deep-learning/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37981475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C0FD2-106A-4519-8CE4-2AD1550C8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347922"/>
          </a:xfrm>
        </p:spPr>
        <p:txBody>
          <a:bodyPr/>
          <a:lstStyle/>
          <a:p>
            <a:r>
              <a:rPr lang="en-US" dirty="0"/>
              <a:t>Goal – model and predict the values of a sine wave</a:t>
            </a:r>
          </a:p>
          <a:p>
            <a:r>
              <a:rPr lang="en-US" dirty="0"/>
              <a:t>Use ‘N’ prior observations to predict ‘M’ future values</a:t>
            </a:r>
          </a:p>
          <a:p>
            <a:r>
              <a:rPr lang="en-US" dirty="0"/>
              <a:t>Learn (train) by using an RNN with an LSTM – the LSTM can handle 5 values</a:t>
            </a:r>
          </a:p>
          <a:p>
            <a:r>
              <a:rPr lang="en-US" dirty="0"/>
              <a:t>Our prediction will be a single output value so our final layer must be a single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CCAB2-AE92-4DAB-8887-1692192A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simple RNN/LSTM</a:t>
            </a:r>
          </a:p>
        </p:txBody>
      </p:sp>
    </p:spTree>
    <p:extLst>
      <p:ext uri="{BB962C8B-B14F-4D97-AF65-F5344CB8AC3E}">
        <p14:creationId xmlns:p14="http://schemas.microsoft.com/office/powerpoint/2010/main" val="10152122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80D7-AFCA-443B-9BE8-4DCB5A41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our time series simulation we want to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59B4-AD9C-4C01-81B3-4B8444C7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594" y="1509823"/>
            <a:ext cx="7402476" cy="38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618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6810-1A93-4516-950A-67BB8DD5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construct RNN/ LSTM in CNTK?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BFA1-2B75-41A4-8E86-72AD09074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1"/>
            <a:ext cx="11653522" cy="5930854"/>
          </a:xfrm>
        </p:spPr>
        <p:txBody>
          <a:bodyPr/>
          <a:lstStyle/>
          <a:p>
            <a:r>
              <a:rPr lang="en-US" sz="2000" dirty="0"/>
              <a:t>def create_model(x): </a:t>
            </a:r>
          </a:p>
          <a:p>
            <a:r>
              <a:rPr lang="en-US" sz="2000" dirty="0"/>
              <a:t>"""Create the model for time series prediction""" </a:t>
            </a:r>
          </a:p>
          <a:p>
            <a:r>
              <a:rPr lang="en-US" sz="2000" dirty="0"/>
              <a:t>with </a:t>
            </a:r>
            <a:r>
              <a:rPr lang="en-US" sz="2000" dirty="0" err="1"/>
              <a:t>C.layers.default_options</a:t>
            </a:r>
            <a:r>
              <a:rPr lang="en-US" sz="2000" dirty="0"/>
              <a:t>(</a:t>
            </a:r>
            <a:r>
              <a:rPr lang="en-US" sz="2000" dirty="0" err="1"/>
              <a:t>initial_state</a:t>
            </a:r>
            <a:r>
              <a:rPr lang="en-US" sz="2000" dirty="0"/>
              <a:t> = 0.1): </a:t>
            </a:r>
          </a:p>
          <a:p>
            <a:r>
              <a:rPr lang="en-US" sz="2000" dirty="0"/>
              <a:t>	m = C.layers.Recurrence(</a:t>
            </a:r>
            <a:r>
              <a:rPr lang="en-US" sz="2000" dirty="0" err="1"/>
              <a:t>C.layers.LSTM</a:t>
            </a:r>
            <a:r>
              <a:rPr lang="en-US" sz="2000" dirty="0"/>
              <a:t>(N))(x) #recurrent layer of ‘N’ LSTM 								#cells ‘x’ is the shape of 								#the input data</a:t>
            </a:r>
          </a:p>
          <a:p>
            <a:r>
              <a:rPr lang="en-US" sz="2000" dirty="0"/>
              <a:t>	m = C.sequence.last(m)  #return last element of its input – an append step</a:t>
            </a:r>
          </a:p>
          <a:p>
            <a:r>
              <a:rPr lang="en-US" sz="2000" dirty="0"/>
              <a:t>	m = C.layers.Dropout(0.2, seed=1)(m) #prevent overfitting</a:t>
            </a:r>
          </a:p>
          <a:p>
            <a:r>
              <a:rPr lang="en-US" sz="2000" dirty="0"/>
              <a:t>	m = C.layers.Dense(1)(m)   #one output value a layer of 1 node – one 					       #prediction point on the curve </a:t>
            </a:r>
          </a:p>
          <a:p>
            <a:r>
              <a:rPr lang="en-US" sz="2000" dirty="0"/>
              <a:t>	return m #m is the model</a:t>
            </a:r>
          </a:p>
          <a:p>
            <a:endParaRPr lang="en-US" sz="2000" dirty="0"/>
          </a:p>
          <a:p>
            <a:r>
              <a:rPr lang="en-US" sz="1800" dirty="0"/>
              <a:t>#bear in mind </a:t>
            </a:r>
            <a:r>
              <a:rPr lang="en-US" sz="1800" dirty="0" err="1"/>
              <a:t>C.layers</a:t>
            </a:r>
            <a:r>
              <a:rPr lang="en-US" sz="1800" dirty="0"/>
              <a:t> calls often return a function - why the ‘x’ and ‘m’ are appended</a:t>
            </a:r>
          </a:p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4"/>
              </a:rPr>
              <a:t>https://github.com/jimwill3/NY-AZML-Meetup/blob/CNTK/RNNLSTM1026.ipynb </a:t>
            </a:r>
            <a:endParaRPr lang="en-US" sz="2000" dirty="0">
              <a:hlinkClick r:id="rId3"/>
            </a:endParaRPr>
          </a:p>
          <a:p>
            <a:r>
              <a:rPr lang="en-US" sz="1600" dirty="0">
                <a:hlinkClick r:id="rId3"/>
              </a:rPr>
              <a:t>https://www.cntk.ai/pythondocs/layerref.html#recurrence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117390-96D4-4CDD-A987-62DD9E8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469" y="1189176"/>
            <a:ext cx="4614531" cy="1123384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Slab"/>
              </a:rPr>
              <a:t>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980B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step_function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: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980B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 to recur over, for example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980B9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LSTM()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5605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7DA7-D505-4631-87B4-C9CFB621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with LSTM node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A3D3-1477-46CF-8635-F6EC37D1F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6604885"/>
          </a:xfrm>
        </p:spPr>
        <p:txBody>
          <a:bodyPr/>
          <a:lstStyle/>
          <a:p>
            <a:r>
              <a:rPr lang="en-US" sz="2400" dirty="0"/>
              <a:t>LSTM(shape, </a:t>
            </a:r>
          </a:p>
          <a:p>
            <a:r>
              <a:rPr lang="en-US" sz="2400" dirty="0" err="1"/>
              <a:t>cell_shape</a:t>
            </a:r>
            <a:r>
              <a:rPr lang="en-US" sz="2400" dirty="0"/>
              <a:t>=None, </a:t>
            </a:r>
          </a:p>
          <a:p>
            <a:r>
              <a:rPr lang="en-US" sz="2400" dirty="0"/>
              <a:t>activation=</a:t>
            </a:r>
            <a:r>
              <a:rPr lang="en-US" sz="2400" dirty="0" err="1"/>
              <a:t>default_override_or</a:t>
            </a:r>
            <a:r>
              <a:rPr lang="en-US" sz="2400" dirty="0"/>
              <a:t>(tanh), </a:t>
            </a:r>
            <a:r>
              <a:rPr lang="en-US" sz="2400" dirty="0" err="1"/>
              <a:t>use_peepholes</a:t>
            </a:r>
            <a:r>
              <a:rPr lang="en-US" sz="2400" dirty="0"/>
              <a:t>=</a:t>
            </a:r>
            <a:r>
              <a:rPr lang="en-US" sz="2400" dirty="0" err="1"/>
              <a:t>default_override_or</a:t>
            </a:r>
            <a:r>
              <a:rPr lang="en-US" sz="2400" dirty="0"/>
              <a:t>(False),</a:t>
            </a:r>
          </a:p>
          <a:p>
            <a:r>
              <a:rPr lang="en-US" sz="2400" dirty="0"/>
              <a:t>init=</a:t>
            </a:r>
            <a:r>
              <a:rPr lang="en-US" sz="2400" dirty="0" err="1"/>
              <a:t>default_override_or</a:t>
            </a:r>
            <a:r>
              <a:rPr lang="en-US" sz="2400" dirty="0"/>
              <a:t>(</a:t>
            </a:r>
            <a:r>
              <a:rPr lang="en-US" sz="2400" dirty="0" err="1"/>
              <a:t>glorot_uniform</a:t>
            </a:r>
            <a:r>
              <a:rPr lang="en-US" sz="2400" dirty="0"/>
              <a:t>()), </a:t>
            </a:r>
            <a:r>
              <a:rPr lang="en-US" sz="2400" dirty="0" err="1"/>
              <a:t>init_bias</a:t>
            </a:r>
            <a:r>
              <a:rPr lang="en-US" sz="2400" dirty="0"/>
              <a:t>=</a:t>
            </a:r>
            <a:r>
              <a:rPr lang="en-US" sz="2400" dirty="0" err="1"/>
              <a:t>default_override_or</a:t>
            </a:r>
            <a:r>
              <a:rPr lang="en-US" sz="2400" dirty="0"/>
              <a:t>(0), </a:t>
            </a:r>
            <a:r>
              <a:rPr lang="en-US" sz="2400" dirty="0" err="1"/>
              <a:t>enable_self_stabilization</a:t>
            </a:r>
            <a:r>
              <a:rPr lang="en-US" sz="2400" dirty="0"/>
              <a:t>=</a:t>
            </a:r>
            <a:r>
              <a:rPr lang="en-US" sz="2400" dirty="0" err="1"/>
              <a:t>default_override_or</a:t>
            </a:r>
            <a:r>
              <a:rPr lang="en-US" sz="2400" dirty="0"/>
              <a:t>(False),</a:t>
            </a:r>
          </a:p>
          <a:p>
            <a:r>
              <a:rPr lang="en-US" sz="2400" dirty="0"/>
              <a:t>name=‘</a:t>
            </a:r>
            <a:r>
              <a:rPr lang="en-US" sz="2400" dirty="0" err="1"/>
              <a:t>LSTMnamehere</a:t>
            </a:r>
            <a:r>
              <a:rPr lang="en-US" sz="2400" dirty="0"/>
              <a:t>’) </a:t>
            </a:r>
          </a:p>
          <a:p>
            <a:r>
              <a:rPr lang="en-US" sz="2400" dirty="0"/>
              <a:t>!!! To simplify – the only mandatory parameter is the shape parameter which must be…the number of LSTM cells</a:t>
            </a:r>
          </a:p>
          <a:p>
            <a:endParaRPr lang="en-US" sz="2400" dirty="0"/>
          </a:p>
          <a:p>
            <a:r>
              <a:rPr lang="en-US" sz="2000" dirty="0"/>
              <a:t>The </a:t>
            </a:r>
            <a:r>
              <a:rPr lang="en-US" sz="2000" b="1" dirty="0"/>
              <a:t>shape</a:t>
            </a:r>
            <a:r>
              <a:rPr lang="en-US" sz="2000" dirty="0"/>
              <a:t> of the OUTPUT dimension – in our sample (prior page) it was the value of ‘N’. In our demo code ‘N’ is 5 representing 5 steps in the sequence we use as our input. The LSTM takes in 5 values and outputs 5 values (the default for </a:t>
            </a:r>
            <a:r>
              <a:rPr lang="en-US" sz="2000" dirty="0" err="1"/>
              <a:t>cell_shape</a:t>
            </a:r>
            <a:r>
              <a:rPr lang="en-US" sz="2000" dirty="0"/>
              <a:t> is to assume the value of </a:t>
            </a:r>
            <a:r>
              <a:rPr lang="en-US" sz="2000" b="1" dirty="0"/>
              <a:t>shape</a:t>
            </a:r>
            <a:r>
              <a:rPr lang="en-US" sz="2000" dirty="0"/>
              <a:t>). </a:t>
            </a:r>
          </a:p>
          <a:p>
            <a:r>
              <a:rPr lang="en-US" sz="2000" dirty="0"/>
              <a:t>https://www.cntk.ai/pythondocs/layerref.html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5035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768-FA01-484B-8727-2A5260E9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E41FA-7A99-40C1-B13B-BA3093BD7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47" y="158582"/>
            <a:ext cx="11798906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01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FC1D-CC07-42B9-ADF9-E6C99CD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769C2-ACAC-4369-B1BE-241221AA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3" y="488799"/>
            <a:ext cx="11176574" cy="5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9221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7D78-E404-4F49-B833-B3383B8B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ED725-ABDF-4D06-983C-07FA5516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1" y="158582"/>
            <a:ext cx="11633798" cy="65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187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1235-E118-4220-97A2-A3640EFF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B3F48-2587-467D-8A6D-3A465847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3" y="285588"/>
            <a:ext cx="11925913" cy="62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891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3B5B0-AF0E-4578-9579-7DA088C4A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71371"/>
          </a:xfrm>
        </p:spPr>
        <p:txBody>
          <a:bodyPr/>
          <a:lstStyle/>
          <a:p>
            <a:r>
              <a:rPr lang="en-US" sz="3200" dirty="0"/>
              <a:t>So far - our demos are based on fixed size samples input (i.e. 28*28 pixels) to output one result (classify an image, place a number on a graph).</a:t>
            </a:r>
          </a:p>
          <a:p>
            <a:r>
              <a:rPr lang="en-US" sz="3200" dirty="0"/>
              <a:t>Other scenarios require more dynamic inputs and outputs</a:t>
            </a:r>
          </a:p>
          <a:p>
            <a:pPr lvl="1"/>
            <a:r>
              <a:rPr lang="en-US" dirty="0"/>
              <a:t>Predicting what word(s) should be emitted in translating a phrase – the number of words in to words out varies for many of the phrases.</a:t>
            </a:r>
          </a:p>
          <a:p>
            <a:pPr lvl="1"/>
            <a:r>
              <a:rPr lang="en-US" dirty="0"/>
              <a:t>Predicting the best next item in a sequence where earlier information in the sequence is very important</a:t>
            </a:r>
          </a:p>
          <a:p>
            <a:pPr lvl="2"/>
            <a:r>
              <a:rPr lang="en-US" dirty="0"/>
              <a:t>“ I was born in France and I speak fluent …” – predicting French is more likely to be accurate by remembering the France part. Imagine if you tried to predict the next word in “I speak fluent…”</a:t>
            </a:r>
          </a:p>
          <a:p>
            <a:pPr lvl="2"/>
            <a:r>
              <a:rPr lang="en-US" dirty="0"/>
              <a:t>Imagine trying to summarize a movie and forgetting a character killed off in the first 10 minutes.</a:t>
            </a:r>
          </a:p>
          <a:p>
            <a:pPr lvl="2"/>
            <a:r>
              <a:rPr lang="en-US" dirty="0"/>
              <a:t>A basic neural net – even a deep one – has no built in way to represent these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D7163-4CE7-439A-B22A-4C014454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82158788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39A1-DF01-48D3-96EC-22A870E8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95" y="0"/>
            <a:ext cx="10515600" cy="90022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894B-2541-4572-8AA5-5903DB823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81"/>
            <a:ext cx="10515600" cy="470258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https://azure.microsoft.com/en-us/blog/deep-learning-for-predictive-maintenance/</a:t>
            </a:r>
            <a:endParaRPr lang="en-US" dirty="0"/>
          </a:p>
          <a:p>
            <a:r>
              <a:rPr lang="en-US" dirty="0"/>
              <a:t>You can try your own DSVM (data science virtual machine) – see</a:t>
            </a:r>
          </a:p>
          <a:p>
            <a:pPr lvl="1"/>
            <a:r>
              <a:rPr lang="en-US" dirty="0">
                <a:hlinkClick r:id="rId4"/>
              </a:rPr>
              <a:t>http://aka.ms/dsvm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You can try Azure notebooks (azure hosted </a:t>
            </a:r>
            <a:r>
              <a:rPr lang="en-US" dirty="0" err="1"/>
              <a:t>jupyter</a:t>
            </a:r>
            <a:r>
              <a:rPr lang="en-US" dirty="0"/>
              <a:t> notebooks) for free at:</a:t>
            </a:r>
          </a:p>
          <a:p>
            <a:pPr lvl="1"/>
            <a:r>
              <a:rPr lang="en-US" dirty="0"/>
              <a:t>http://Notebooks.azure.com </a:t>
            </a:r>
          </a:p>
          <a:p>
            <a:pPr lvl="1"/>
            <a:r>
              <a:rPr lang="en-US" dirty="0"/>
              <a:t>create a new empty notebook and upload this file: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https://github.com/Microsoft/CNTK/blob/master/Tutorials/CNTK_106A_LSTM_Timeseries_with_Simulated_Data.ipynb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0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C2282-8F97-46D1-AFE4-9AF7B77B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63" y="126478"/>
            <a:ext cx="11655840" cy="899665"/>
          </a:xfrm>
        </p:spPr>
        <p:txBody>
          <a:bodyPr/>
          <a:lstStyle/>
          <a:p>
            <a:r>
              <a:rPr lang="en-US" dirty="0"/>
              <a:t>Needed: A richer network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B08DA-73D1-4EBE-8BC9-F2EFFA18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05" y="1189176"/>
            <a:ext cx="9093667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8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9ABF-D134-42B7-8696-035AB636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90273"/>
            <a:ext cx="11655840" cy="899665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F76A6-74ED-4FAD-AF14-F4138D1D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75" y="1189176"/>
            <a:ext cx="9131769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642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E533-7050-4BEC-9170-E9AAA11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76859"/>
            <a:ext cx="11655840" cy="899665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B6B7A-D1F3-486E-98CA-486ECE7F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76" y="1189176"/>
            <a:ext cx="9106368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807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7B25-B7D7-4F82-BC7B-FB3D99A5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E9606-1EE1-40E2-A5C7-6F0DCB28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76" y="1243287"/>
            <a:ext cx="9080967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4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30D8-6E4E-4775-816F-D519EA5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47744"/>
            <a:ext cx="11655840" cy="899665"/>
          </a:xfrm>
        </p:spPr>
        <p:txBody>
          <a:bodyPr/>
          <a:lstStyle/>
          <a:p>
            <a:r>
              <a:rPr lang="en-US" dirty="0"/>
              <a:t>A (limited)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6913C-F55E-4D59-B483-72147399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76" y="1189176"/>
            <a:ext cx="9106368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3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tana_analytics_workshop_Fall_2015_Template" id="{6D008FEA-61D5-4F9D-9B7A-C189686AAA6B}" vid="{FC3A1E4D-B3D0-45CD-9323-AFA0E992A2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1002</Words>
  <Application>Microsoft Office PowerPoint</Application>
  <PresentationFormat>Widescreen</PresentationFormat>
  <Paragraphs>134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Roboto Slab</vt:lpstr>
      <vt:lpstr>Segoe UI</vt:lpstr>
      <vt:lpstr>Segoe UI Light</vt:lpstr>
      <vt:lpstr>Wingdings</vt:lpstr>
      <vt:lpstr>Office Theme</vt:lpstr>
      <vt:lpstr>Machine_Learning_Data_Science_Conference_Spring_2016_Template</vt:lpstr>
      <vt:lpstr>Deep Learning with CNTK Azure Machine Learning Meetup Oct 26, 2017</vt:lpstr>
      <vt:lpstr>Some updates</vt:lpstr>
      <vt:lpstr>This evening</vt:lpstr>
      <vt:lpstr>The problem</vt:lpstr>
      <vt:lpstr>Needed: A richer network design</vt:lpstr>
      <vt:lpstr>…</vt:lpstr>
      <vt:lpstr>…</vt:lpstr>
      <vt:lpstr>…</vt:lpstr>
      <vt:lpstr>A (limited) feedback</vt:lpstr>
      <vt:lpstr>PowerPoint Presentation</vt:lpstr>
      <vt:lpstr>CNTK originally meant Computational Network ToolKit (now it is called the Cognitive Toolkit)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need is an LSTM (long short term memory)</vt:lpstr>
      <vt:lpstr>PowerPoint Presentation</vt:lpstr>
      <vt:lpstr>Theory behind prior slide</vt:lpstr>
      <vt:lpstr>           Logical                          Actual</vt:lpstr>
      <vt:lpstr>Let’s build a simple RNN/LSTM</vt:lpstr>
      <vt:lpstr>For our time series simulation we want to build</vt:lpstr>
      <vt:lpstr>How do I construct RNN/ LSTM in CNTK?</vt:lpstr>
      <vt:lpstr>Continue with LSTM node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Williams</dc:creator>
  <cp:lastModifiedBy>Jim Williams</cp:lastModifiedBy>
  <cp:revision>35</cp:revision>
  <dcterms:created xsi:type="dcterms:W3CDTF">2017-10-23T12:37:04Z</dcterms:created>
  <dcterms:modified xsi:type="dcterms:W3CDTF">2017-10-27T15:06:14Z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jiwillia@microsoft.com</vt:lpwstr>
  </property>
  <property fmtid="{D5CDD505-2E9C-101B-9397-08002B2CF9AE}" pid="6" name="MSIP_Label_f42aa342-8706-4288-bd11-ebb85995028c_SetDate">
    <vt:lpwstr>2017-10-23T08:56:28.3369990-04:00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